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310" r:id="rId3"/>
    <p:sldId id="311" r:id="rId4"/>
    <p:sldId id="309" r:id="rId5"/>
    <p:sldId id="257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69" r:id="rId16"/>
    <p:sldId id="273" r:id="rId17"/>
    <p:sldId id="274" r:id="rId18"/>
    <p:sldId id="275" r:id="rId19"/>
    <p:sldId id="276" r:id="rId20"/>
    <p:sldId id="265" r:id="rId21"/>
    <p:sldId id="278" r:id="rId22"/>
    <p:sldId id="279" r:id="rId23"/>
    <p:sldId id="282" r:id="rId24"/>
    <p:sldId id="284" r:id="rId25"/>
    <p:sldId id="285" r:id="rId26"/>
    <p:sldId id="283" r:id="rId27"/>
    <p:sldId id="291" r:id="rId28"/>
    <p:sldId id="290" r:id="rId29"/>
    <p:sldId id="289" r:id="rId30"/>
    <p:sldId id="294" r:id="rId31"/>
    <p:sldId id="292" r:id="rId32"/>
    <p:sldId id="295" r:id="rId33"/>
    <p:sldId id="298" r:id="rId34"/>
    <p:sldId id="296" r:id="rId35"/>
    <p:sldId id="297" r:id="rId36"/>
    <p:sldId id="299" r:id="rId37"/>
    <p:sldId id="300" r:id="rId3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8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6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33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96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86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2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5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39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41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9622-DE7C-4B06-9EDB-FCB331585CFB}" type="datetimeFigureOut">
              <a:rPr lang="sv-SE" smtClean="0"/>
              <a:t>2019-10-24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D441-9EBD-4667-A7B0-CBC375ECA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4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onetwork.org/" TargetMode="External"/><Relationship Id="rId2" Type="http://schemas.openxmlformats.org/officeDocument/2006/relationships/hyperlink" Target="http://prematurforbundet.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taservice@snq.se" TargetMode="External"/><Relationship Id="rId2" Type="http://schemas.openxmlformats.org/officeDocument/2006/relationships/hyperlink" Target="mailto:info@snq.s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inet.com/PNQ/uploads/website/arsrapporter/SNQ%20A%CC%8Arsrapport%202017_180909.pdf" TargetMode="External"/><Relationship Id="rId2" Type="http://schemas.openxmlformats.org/officeDocument/2006/relationships/hyperlink" Target="https://www.medscinet.com/PNQ/uploads/website/docs/SNQ_DataStore_LessThan28w_2.1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scinet.com/PNQ/uploads/website/docs/Neonatalv%C3%A5rden%20i%20Fokus%20-%20trygg%20hela%20v%C3%A4gen.%20SKL%202018.pdf" TargetMode="External"/><Relationship Id="rId4" Type="http://schemas.openxmlformats.org/officeDocument/2006/relationships/hyperlink" Target="mailto:dataservice@snq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Varmt välkomna!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30613"/>
            <a:ext cx="6858000" cy="1655762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Stockholm 14 oktober</a:t>
            </a:r>
          </a:p>
        </p:txBody>
      </p:sp>
      <p:pic>
        <p:nvPicPr>
          <p:cNvPr id="4" name="Picture 2" descr="https://drive.google.com/uc?id=0B13a6MkYX8CdTGxoQlNCd25TNDg&amp;export=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" y="40433"/>
            <a:ext cx="2892871" cy="1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2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28650" y="1825625"/>
            <a:ext cx="809625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Graviditetsregistret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sv-SE" sz="1700" b="1" dirty="0">
                <a:latin typeface="Arial" panose="020B0604020202020204" pitchFamily="34" charset="0"/>
                <a:cs typeface="Arial" panose="020B0604020202020204" pitchFamily="34" charset="0"/>
              </a:rPr>
              <a:t>sammanhållen vårdkedja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: graviditet – förlossning – neonatalperiod</a:t>
            </a:r>
          </a:p>
          <a:p>
            <a:pPr lvl="1">
              <a:buFontTx/>
              <a:buChar char="-"/>
            </a:pPr>
            <a:r>
              <a:rPr lang="sv-SE" sz="1700" b="1" dirty="0">
                <a:latin typeface="Arial" panose="020B0604020202020204" pitchFamily="34" charset="0"/>
                <a:cs typeface="Arial" panose="020B0604020202020204" pitchFamily="34" charset="0"/>
              </a:rPr>
              <a:t>samma IT-leverantö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r (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MedSciNet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 AB) med </a:t>
            </a:r>
            <a:r>
              <a:rPr lang="sv-SE" sz="1700" b="1" dirty="0">
                <a:latin typeface="Arial" panose="020B0604020202020204" pitchFamily="34" charset="0"/>
                <a:cs typeface="Arial" panose="020B0604020202020204" pitchFamily="34" charset="0"/>
              </a:rPr>
              <a:t>gemensam databas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sv-SE" sz="1700" b="1" dirty="0">
                <a:latin typeface="Arial" panose="020B0604020202020204" pitchFamily="34" charset="0"/>
                <a:cs typeface="Arial" panose="020B0604020202020204" pitchFamily="34" charset="0"/>
              </a:rPr>
              <a:t>en vision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 om att skapa ett nationellt, perinatalt kvalitetscenter med 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 för kvalitetsförbättring, forskning och utbildning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Svenska Prematurförbundet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http://prematurforbundet.se/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Myndigheter och organisationer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SKL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(”Neonatalvården i fokus”)</a:t>
            </a:r>
          </a:p>
          <a:p>
            <a:pPr lvl="1">
              <a:buFontTx/>
              <a:buChar char="-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Statens Medicinskt Etiska Råd (SMER)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Socialstyrelsen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(”Kunskapsstöd för Neonatalvården”; Medicinska Födelseregistret; Fosterskaderegistret)</a:t>
            </a:r>
          </a:p>
          <a:p>
            <a:pPr lvl="1">
              <a:buFontTx/>
              <a:buChar char="-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Vården i siffror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sv-S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Internationellt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iNeo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neonates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http://www.ineonetwork.org/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1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Kommunikations-</a:t>
            </a:r>
            <a:br>
              <a:rPr lang="sv-SE" sz="360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360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insatser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28650" y="1825625"/>
            <a:ext cx="8096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Årsrapporter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 (2018 klar)</a:t>
            </a:r>
            <a:endParaRPr lang="sv-S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Registerdaga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 (12-13 mars 2020)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Utbildning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(14 oktober)</a:t>
            </a:r>
            <a:endParaRPr lang="sv-S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Nationella fora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(24 oktober)</a:t>
            </a: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Lokala besök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3879056"/>
            <a:ext cx="3971925" cy="297894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878679"/>
            <a:ext cx="3971926" cy="29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6491" r="4699"/>
          <a:stretch/>
        </p:blipFill>
        <p:spPr>
          <a:xfrm>
            <a:off x="3176752" y="0"/>
            <a:ext cx="599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7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Kvalitetsindikatorer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3BCCF02-2CE6-475E-B634-1CC8F8B01C46}" type="slidenum">
              <a:rPr lang="en-GB" altLang="en-US" smtClean="0">
                <a:solidFill>
                  <a:srgbClr val="80808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defRPr/>
              </a:pPr>
              <a:t>13</a:t>
            </a:fld>
            <a:endParaRPr lang="en-GB" altLang="en-US">
              <a:solidFill>
                <a:srgbClr val="80808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Pentagon 4"/>
          <p:cNvSpPr/>
          <p:nvPr/>
        </p:nvSpPr>
        <p:spPr bwMode="auto">
          <a:xfrm rot="16200000">
            <a:off x="4212524" y="-1475281"/>
            <a:ext cx="348047" cy="7255270"/>
          </a:xfrm>
          <a:prstGeom prst="homePlate">
            <a:avLst>
              <a:gd name="adj" fmla="val 42869"/>
            </a:avLst>
          </a:prstGeom>
          <a:solidFill>
            <a:srgbClr val="9FE6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square" lIns="84406" tIns="0" rIns="84406" bIns="99692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844083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Sjukhus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/region/land</a:t>
            </a:r>
          </a:p>
        </p:txBody>
      </p:sp>
      <p:sp>
        <p:nvSpPr>
          <p:cNvPr id="20" name="Rectangle 6"/>
          <p:cNvSpPr/>
          <p:nvPr/>
        </p:nvSpPr>
        <p:spPr bwMode="auto">
          <a:xfrm>
            <a:off x="5694460" y="2427193"/>
            <a:ext cx="2319723" cy="3966801"/>
          </a:xfrm>
          <a:prstGeom prst="rect">
            <a:avLst/>
          </a:prstGeom>
          <a:solidFill>
            <a:srgbClr val="9FE6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Utfall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Rectangle 9"/>
          <p:cNvSpPr/>
          <p:nvPr/>
        </p:nvSpPr>
        <p:spPr bwMode="auto">
          <a:xfrm>
            <a:off x="3226686" y="2427193"/>
            <a:ext cx="2319723" cy="3966801"/>
          </a:xfrm>
          <a:prstGeom prst="rect">
            <a:avLst/>
          </a:prstGeom>
          <a:solidFill>
            <a:srgbClr val="9FE6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Processer</a:t>
            </a:r>
          </a:p>
        </p:txBody>
      </p:sp>
      <p:sp>
        <p:nvSpPr>
          <p:cNvPr id="22" name="Rectangle 12"/>
          <p:cNvSpPr/>
          <p:nvPr/>
        </p:nvSpPr>
        <p:spPr bwMode="auto">
          <a:xfrm>
            <a:off x="758912" y="2427193"/>
            <a:ext cx="2319723" cy="3966801"/>
          </a:xfrm>
          <a:prstGeom prst="rect">
            <a:avLst/>
          </a:prstGeom>
          <a:solidFill>
            <a:srgbClr val="9FE6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Kapacitet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struktur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23" name="Straight Connector 33"/>
          <p:cNvCxnSpPr/>
          <p:nvPr/>
        </p:nvCxnSpPr>
        <p:spPr bwMode="auto">
          <a:xfrm>
            <a:off x="486361" y="3062135"/>
            <a:ext cx="259227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39"/>
          <p:cNvSpPr txBox="1"/>
          <p:nvPr/>
        </p:nvSpPr>
        <p:spPr>
          <a:xfrm>
            <a:off x="1131885" y="3343063"/>
            <a:ext cx="2097129" cy="18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Lokaler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vårdplatser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Utrustning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Personal</a:t>
            </a: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Administrativ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kapacitet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Patientunderlag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40"/>
          <p:cNvSpPr txBox="1"/>
          <p:nvPr/>
        </p:nvSpPr>
        <p:spPr>
          <a:xfrm>
            <a:off x="3311297" y="3343063"/>
            <a:ext cx="2540882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Säker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vård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Patientflöden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Vård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rätt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tid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Evidensbaserad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vård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Effektiv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vård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Jämlik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vård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Stödfunktioner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TextBox 41"/>
          <p:cNvSpPr txBox="1"/>
          <p:nvPr/>
        </p:nvSpPr>
        <p:spPr>
          <a:xfrm>
            <a:off x="1013739" y="5247532"/>
            <a:ext cx="1896283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2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Evaluation of fitness for service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3461823" y="5247532"/>
            <a:ext cx="1896283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2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Adherence to Best Practice</a:t>
            </a:r>
          </a:p>
        </p:txBody>
      </p:sp>
      <p:sp>
        <p:nvSpPr>
          <p:cNvPr id="28" name="TextBox 66"/>
          <p:cNvSpPr txBox="1"/>
          <p:nvPr/>
        </p:nvSpPr>
        <p:spPr>
          <a:xfrm>
            <a:off x="5852780" y="3343063"/>
            <a:ext cx="2227118" cy="265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Komplikationer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Hälsa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på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kort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och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lång</a:t>
            </a:r>
            <a:r>
              <a:rPr lang="en-US" sz="1662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sikt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62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Vårdskador</a:t>
            </a: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776" indent="-26377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62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 i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 i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2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Outcome (mortality, morbidity, health, PROM, PREM)</a:t>
            </a:r>
          </a:p>
        </p:txBody>
      </p:sp>
      <p:cxnSp>
        <p:nvCxnSpPr>
          <p:cNvPr id="29" name="Straight Connector 69"/>
          <p:cNvCxnSpPr/>
          <p:nvPr/>
        </p:nvCxnSpPr>
        <p:spPr bwMode="auto">
          <a:xfrm>
            <a:off x="3229014" y="3062135"/>
            <a:ext cx="231739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70"/>
          <p:cNvCxnSpPr/>
          <p:nvPr/>
        </p:nvCxnSpPr>
        <p:spPr bwMode="auto">
          <a:xfrm>
            <a:off x="5694423" y="3062135"/>
            <a:ext cx="231739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32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Processmått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0529"/>
            <a:ext cx="7886699" cy="4975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21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Barometer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4929"/>
              </p:ext>
            </p:extLst>
          </p:nvPr>
        </p:nvGraphicFramePr>
        <p:xfrm>
          <a:off x="2330245" y="1750144"/>
          <a:ext cx="5024283" cy="4660147"/>
        </p:xfrm>
        <a:graphic>
          <a:graphicData uri="http://schemas.openxmlformats.org/drawingml/2006/table">
            <a:tbl>
              <a:tblPr firstRow="1" firstCol="1" bandRow="1"/>
              <a:tblGrid>
                <a:gridCol w="235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Antenatala steroider, &lt;28v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b="1" i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sv-S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Mål: &gt;90%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Umeå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Uppsala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Stockholm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Linköping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Göteborg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43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Utfallsmått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99229"/>
              </p:ext>
            </p:extLst>
          </p:nvPr>
        </p:nvGraphicFramePr>
        <p:xfrm>
          <a:off x="628648" y="1752597"/>
          <a:ext cx="7886704" cy="3076577"/>
        </p:xfrm>
        <a:graphic>
          <a:graphicData uri="http://schemas.openxmlformats.org/drawingml/2006/table">
            <a:tbl>
              <a:tblPr firstRow="1" firstCol="1" bandRow="1"/>
              <a:tblGrid>
                <a:gridCol w="87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45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 hjärnblödning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Kirurgiskt behandlad NEC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Sepsis (VRI)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Bronchopulmonell dysplasi (BPD)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BPD, svår form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Behandlings-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krävande 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i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sv-S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Riket: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Riket: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Riket: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Riket: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Riket: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Riket: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Umeå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Uppsala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Stockholm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Linköping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Göteborg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11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Utfallsmått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10994"/>
            <a:ext cx="7886700" cy="5042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Effekter på vården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28650" y="1825625"/>
            <a:ext cx="80962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Solida data har givit nya möjligheter</a:t>
            </a: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visa på resultat, benchmarking internationellt och nationellt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ge underlag till myndigheter, nationella vårdprogram och riktlinjer</a:t>
            </a:r>
          </a:p>
          <a:p>
            <a:pPr marL="0" indent="0">
              <a:buNone/>
            </a:pP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bedriva framgångsrik forskning</a:t>
            </a:r>
          </a:p>
          <a:p>
            <a:pPr marL="0" indent="0">
              <a:buNone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Registerinitiativ har</a:t>
            </a:r>
          </a:p>
          <a:p>
            <a:pPr marL="0" lvl="0" indent="0">
              <a:buNone/>
            </a:pP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påvisat allvarliga </a:t>
            </a:r>
            <a:r>
              <a:rPr lang="sv-SE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vårdskador</a:t>
            </a:r>
            <a:endParaRPr lang="sv-SE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bidragit till minskat antal vårdrelaterade infektioner</a:t>
            </a:r>
          </a:p>
          <a:p>
            <a:pPr marL="0" lvl="0" indent="0">
              <a:buNone/>
            </a:pP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utbildningsinsatser i kvalitetsförbättring</a:t>
            </a:r>
          </a:p>
          <a:p>
            <a:pPr marL="0" indent="0">
              <a:buNone/>
            </a:pP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Utdata närmare kliniken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underlag för epikris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verktyg för verksamhetsstyrning</a:t>
            </a:r>
          </a:p>
        </p:txBody>
      </p:sp>
    </p:spTree>
    <p:extLst>
      <p:ext uri="{BB962C8B-B14F-4D97-AF65-F5344CB8AC3E}">
        <p14:creationId xmlns:p14="http://schemas.microsoft.com/office/powerpoint/2010/main" val="3792146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504" y="1988840"/>
            <a:ext cx="8927800" cy="2951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536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10:00-10:10	Välkomna, genomgång av dagen (alla)</a:t>
            </a:r>
          </a:p>
          <a:p>
            <a:pPr marL="0" indent="0">
              <a:buNone/>
            </a:pPr>
            <a:r>
              <a:rPr lang="sv-SE" dirty="0"/>
              <a:t>10:10-10:25	Registrets innehåll, möjligheter och begränsningar (MN)</a:t>
            </a:r>
          </a:p>
          <a:p>
            <a:pPr marL="0" indent="0">
              <a:buNone/>
            </a:pPr>
            <a:r>
              <a:rPr lang="sv-SE" dirty="0"/>
              <a:t>10:25-11:15	Inmatningsformuläret (SH, BF, LSS)</a:t>
            </a:r>
          </a:p>
          <a:p>
            <a:pPr marL="0" indent="0">
              <a:buNone/>
            </a:pPr>
            <a:r>
              <a:rPr lang="sv-SE" dirty="0"/>
              <a:t>11:15-12:00	Praktisk övning/workshop (alla)</a:t>
            </a:r>
          </a:p>
          <a:p>
            <a:pPr marL="0" indent="0">
              <a:buNone/>
            </a:pPr>
            <a:r>
              <a:rPr lang="sv-SE" dirty="0"/>
              <a:t>12:00-12:30	Frågor o svar</a:t>
            </a:r>
          </a:p>
          <a:p>
            <a:pPr marL="0" indent="0">
              <a:buNone/>
            </a:pPr>
            <a:r>
              <a:rPr lang="sv-SE" dirty="0"/>
              <a:t>12:30-13:30	Lunch</a:t>
            </a:r>
          </a:p>
          <a:p>
            <a:pPr marL="0" indent="0">
              <a:buNone/>
            </a:pPr>
            <a:r>
              <a:rPr lang="sv-SE" dirty="0"/>
              <a:t>13:30-14:30	Hur får jag ut data från Neonatalregistret? (SH)</a:t>
            </a:r>
          </a:p>
          <a:p>
            <a:pPr marL="0" indent="0">
              <a:buNone/>
            </a:pPr>
            <a:r>
              <a:rPr lang="sv-SE" dirty="0"/>
              <a:t>14:30-14:45	</a:t>
            </a:r>
            <a:r>
              <a:rPr lang="sv-SE" dirty="0" err="1"/>
              <a:t>Em</a:t>
            </a:r>
            <a:r>
              <a:rPr lang="sv-SE" dirty="0"/>
              <a:t> kaffe</a:t>
            </a:r>
          </a:p>
          <a:p>
            <a:pPr marL="0" indent="0">
              <a:buNone/>
            </a:pPr>
            <a:r>
              <a:rPr lang="sv-SE" dirty="0"/>
              <a:t>14:45-15:15	Hur får jag ut data från Neonatalregistret, forts? (SH)</a:t>
            </a:r>
          </a:p>
          <a:p>
            <a:pPr marL="0" indent="0">
              <a:buNone/>
            </a:pPr>
            <a:r>
              <a:rPr lang="sv-SE" dirty="0"/>
              <a:t>15:15-15:35	Reviderade omvårdnadsvariabler (KJ)	</a:t>
            </a:r>
          </a:p>
          <a:p>
            <a:pPr marL="0" indent="0">
              <a:buNone/>
            </a:pPr>
            <a:r>
              <a:rPr lang="sv-SE" dirty="0"/>
              <a:t>15:35-15:55	Exempel på förbättringsarbeten/föräldraenkäten (MN)</a:t>
            </a:r>
          </a:p>
          <a:p>
            <a:pPr marL="0" indent="0">
              <a:buNone/>
            </a:pPr>
            <a:r>
              <a:rPr lang="sv-SE" dirty="0"/>
              <a:t>15:55-16:00	Avslut (alla)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31273" y="5727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Dagens program</a:t>
            </a:r>
          </a:p>
        </p:txBody>
      </p:sp>
    </p:spTree>
    <p:extLst>
      <p:ext uri="{BB962C8B-B14F-4D97-AF65-F5344CB8AC3E}">
        <p14:creationId xmlns:p14="http://schemas.microsoft.com/office/powerpoint/2010/main" val="409271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872"/>
            <a:ext cx="9144000" cy="433425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2538248"/>
            <a:ext cx="9207062" cy="78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23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Utmaningar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28650" y="1825625"/>
            <a:ext cx="80962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Inmatning av data -&gt; registerdata on-line och on-</a:t>
            </a:r>
            <a:r>
              <a:rPr lang="sv-S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sv-S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automatiseringsprojekt pågår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koppling till </a:t>
            </a:r>
            <a:r>
              <a:rPr lang="sv-SE" sz="1900" dirty="0" err="1">
                <a:latin typeface="Arial" panose="020B0604020202020204" pitchFamily="34" charset="0"/>
                <a:cs typeface="Arial" panose="020B0604020202020204" pitchFamily="34" charset="0"/>
              </a:rPr>
              <a:t>Nutrium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klar</a:t>
            </a:r>
          </a:p>
          <a:p>
            <a:pPr marL="0" indent="0">
              <a:buNone/>
            </a:pP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eftersläpning -&gt; </a:t>
            </a:r>
            <a:r>
              <a:rPr lang="sv-SE" sz="1900" dirty="0" err="1">
                <a:latin typeface="Arial" panose="020B0604020202020204" pitchFamily="34" charset="0"/>
                <a:cs typeface="Arial" panose="020B0604020202020204" pitchFamily="34" charset="0"/>
              </a:rPr>
              <a:t>SNQreg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på nationell bas</a:t>
            </a:r>
          </a:p>
          <a:p>
            <a:pPr marL="0" indent="0">
              <a:buNone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Vi har dom data vi har</a:t>
            </a:r>
          </a:p>
          <a:p>
            <a:pPr marL="0" indent="0">
              <a:buNone/>
            </a:pPr>
            <a:r>
              <a:rPr lang="sv-SE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elektronisk föräldraenkät</a:t>
            </a:r>
          </a:p>
          <a:p>
            <a:pPr marL="0" lvl="0" indent="0">
              <a:buNone/>
            </a:pP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omvårdnad och </a:t>
            </a:r>
            <a:r>
              <a:rPr lang="sv-SE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vårdskador</a:t>
            </a:r>
            <a:endParaRPr lang="sv-SE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revision av uppföljningsprogrammet</a:t>
            </a:r>
          </a:p>
          <a:p>
            <a:pPr marL="0" lvl="0" indent="0">
              <a:buNone/>
            </a:pPr>
            <a:endParaRPr lang="sv-SE" sz="1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Ökad tillgänglighet och användbarhet av registerdata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för kvalitetsförbättring av vården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för forskning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för allmänhet</a:t>
            </a:r>
          </a:p>
          <a:p>
            <a:pPr marL="0" indent="0">
              <a:buNone/>
            </a:pP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7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Rollfördelning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28650" y="1825625"/>
            <a:ext cx="80962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SKL</a:t>
            </a:r>
          </a:p>
          <a:p>
            <a:pPr mar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ackrediterar/</a:t>
            </a:r>
            <a:r>
              <a:rPr lang="sv-SE" sz="1900" dirty="0" err="1">
                <a:latin typeface="Arial" panose="020B0604020202020204" pitchFamily="34" charset="0"/>
                <a:cs typeface="Arial" panose="020B0604020202020204" pitchFamily="34" charset="0"/>
              </a:rPr>
              <a:t>kravställer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, stöder och följer upp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finansierar (tillsammans med klinikavgifter)</a:t>
            </a:r>
          </a:p>
          <a:p>
            <a:pPr marL="0" indent="0">
              <a:buNone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Vårdgivaren</a:t>
            </a:r>
          </a:p>
          <a:p>
            <a:pPr marL="0" indent="0">
              <a:buNone/>
            </a:pPr>
            <a:r>
              <a:rPr lang="sv-SE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 </a:t>
            </a: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på variabelinnehåll</a:t>
            </a:r>
          </a:p>
          <a:p>
            <a:pPr marL="0" lvl="0" indent="0">
              <a:buNone/>
            </a:pP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ansvarar för att data kommer in</a:t>
            </a:r>
          </a:p>
          <a:p>
            <a:pPr marL="0" lvl="0" indent="0">
              <a:buNone/>
            </a:pPr>
            <a:r>
              <a:rPr lang="sv-S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använder data/förbättrar verksamhet</a:t>
            </a:r>
          </a:p>
          <a:p>
            <a:pPr marL="0" lvl="0" indent="0">
              <a:buNone/>
            </a:pPr>
            <a:endParaRPr lang="sv-SE" sz="1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Neonatalregistret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sammanställer in-data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samarbetar med/rapporterar till SKL, vårdgivare och IT-leverantör</a:t>
            </a:r>
          </a:p>
          <a:p>
            <a:pPr marL="0" indent="0">
              <a:buNone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	service för/hjälper vårdgivare, forskare, allmänhet med </a:t>
            </a:r>
            <a:r>
              <a:rPr lang="sv-SE" sz="1900" dirty="0" err="1">
                <a:latin typeface="Arial" panose="020B0604020202020204" pitchFamily="34" charset="0"/>
                <a:cs typeface="Arial" panose="020B0604020202020204" pitchFamily="34" charset="0"/>
              </a:rPr>
              <a:t>ut-data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1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65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Förbättringsarbete</a:t>
            </a:r>
          </a:p>
        </p:txBody>
      </p:sp>
      <p:pic>
        <p:nvPicPr>
          <p:cNvPr id="4" name="Picture 2" descr="https://drive.google.com/uc?id=0B13a6MkYX8CdTGxoQlNCd25TNDg&amp;export=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" y="40433"/>
            <a:ext cx="2892871" cy="1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60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62" y="266699"/>
            <a:ext cx="7159276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7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Aktuella och tillgängliga data, kända av alla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Bildresultat för do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3" y="1706126"/>
            <a:ext cx="3152755" cy="47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04" y="2715768"/>
            <a:ext cx="819608" cy="1018706"/>
          </a:xfrm>
          <a:prstGeom prst="rect">
            <a:avLst/>
          </a:prstGeom>
        </p:spPr>
      </p:pic>
      <p:pic>
        <p:nvPicPr>
          <p:cNvPr id="1030" name="Picture 6" descr="Bildresultat för nurse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64" y="1965960"/>
            <a:ext cx="2443099" cy="34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2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" y="266700"/>
            <a:ext cx="9171187" cy="65913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638550" y="-66675"/>
            <a:ext cx="13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www.snq.se</a:t>
            </a:r>
          </a:p>
        </p:txBody>
      </p:sp>
    </p:spTree>
    <p:extLst>
      <p:ext uri="{BB962C8B-B14F-4D97-AF65-F5344CB8AC3E}">
        <p14:creationId xmlns:p14="http://schemas.microsoft.com/office/powerpoint/2010/main" val="397496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Aktuella och tillgängliga data, kända av alla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Bildresultat för wall 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 bwMode="auto">
          <a:xfrm>
            <a:off x="311023" y="1742249"/>
            <a:ext cx="4438650" cy="38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resultat för 18 numb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51" y="3514806"/>
            <a:ext cx="600413" cy="5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nurse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84" y="2304288"/>
            <a:ext cx="2833675" cy="40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92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Processmått online (www.snq.se)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20967" y="1666259"/>
            <a:ext cx="7272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Andel (%) patienter födda &lt;28 veckor som behandlats med inhalationssteroider för BPD. 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Jämförelse mellan tre regioner.</a:t>
            </a:r>
          </a:p>
          <a:p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Bildobjekt 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2"/>
          <a:stretch>
            <a:fillRect/>
          </a:stretch>
        </p:blipFill>
        <p:spPr bwMode="auto">
          <a:xfrm>
            <a:off x="138793" y="2247468"/>
            <a:ext cx="8930429" cy="37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13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1. god kunskap om neonatalregistrets innehåll, möjligheter och begränsningar</a:t>
            </a:r>
          </a:p>
          <a:p>
            <a:pPr marL="0" indent="0">
              <a:buNone/>
            </a:pPr>
            <a:r>
              <a:rPr lang="sv-SE" dirty="0"/>
              <a:t>2. förmåga att:</a:t>
            </a:r>
          </a:p>
          <a:p>
            <a:pPr marL="0" indent="0">
              <a:buNone/>
            </a:pPr>
            <a:r>
              <a:rPr lang="sv-SE" dirty="0"/>
              <a:t>- mata in data i </a:t>
            </a:r>
            <a:r>
              <a:rPr lang="sv-SE" dirty="0" err="1"/>
              <a:t>SNQreg</a:t>
            </a:r>
            <a:r>
              <a:rPr lang="sv-SE" dirty="0"/>
              <a:t> på ett enkelt och effektivt sätt </a:t>
            </a:r>
          </a:p>
          <a:p>
            <a:pPr marL="0" indent="0">
              <a:buNone/>
            </a:pPr>
            <a:r>
              <a:rPr lang="sv-SE" dirty="0"/>
              <a:t>- använda </a:t>
            </a:r>
            <a:r>
              <a:rPr lang="sv-SE" dirty="0" err="1"/>
              <a:t>SNQreg</a:t>
            </a:r>
            <a:r>
              <a:rPr lang="sv-SE" dirty="0"/>
              <a:t> som underlag för epikris </a:t>
            </a:r>
          </a:p>
          <a:p>
            <a:pPr marL="0" indent="0">
              <a:buNone/>
            </a:pPr>
            <a:r>
              <a:rPr lang="sv-SE" dirty="0"/>
              <a:t>- att ta ut egna data och göra egna presentationer i Excel</a:t>
            </a:r>
          </a:p>
          <a:p>
            <a:pPr marL="0" indent="0">
              <a:buNone/>
            </a:pPr>
            <a:r>
              <a:rPr lang="sv-SE" dirty="0"/>
              <a:t>3. känna till hur registerdata har använts för kvalitetsförbättring, verksamhetsstyrning och forskning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31273" y="5727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Lärandemål</a:t>
            </a:r>
          </a:p>
        </p:txBody>
      </p:sp>
    </p:spTree>
    <p:extLst>
      <p:ext uri="{BB962C8B-B14F-4D97-AF65-F5344CB8AC3E}">
        <p14:creationId xmlns:p14="http://schemas.microsoft.com/office/powerpoint/2010/main" val="416823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vi bli bättre?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Identifiera en diagnos -&gt;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reda på definitionen av sepsis (VRI)</a:t>
            </a:r>
          </a:p>
        </p:txBody>
      </p:sp>
    </p:spTree>
    <p:extLst>
      <p:ext uri="{BB962C8B-B14F-4D97-AF65-F5344CB8AC3E}">
        <p14:creationId xmlns:p14="http://schemas.microsoft.com/office/powerpoint/2010/main" val="282349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926"/>
            <a:ext cx="9144000" cy="27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4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vi bli bättre?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Identifiera en diagnos -&gt;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reda på definitionen av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Definiera ”best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fram process och utfallsmått</a:t>
            </a:r>
          </a:p>
        </p:txBody>
      </p:sp>
    </p:spTree>
    <p:extLst>
      <p:ext uri="{BB962C8B-B14F-4D97-AF65-F5344CB8AC3E}">
        <p14:creationId xmlns:p14="http://schemas.microsoft.com/office/powerpoint/2010/main" val="3489621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vi bli bättre?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Identifiera en diagnos -&gt;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reda på definitionen av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Definiera best </a:t>
            </a:r>
            <a:r>
              <a:rPr lang="sv-SE" dirty="0" err="1"/>
              <a:t>practice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890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/>
        </p:nvGraphicFramePr>
        <p:xfrm>
          <a:off x="1331119" y="1214439"/>
          <a:ext cx="6318648" cy="282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Mål</a:t>
                      </a:r>
                    </a:p>
                  </a:txBody>
                  <a:tcPr marL="68579" marR="68579" marT="34349" marB="34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Primär</a:t>
                      </a:r>
                      <a:r>
                        <a:rPr lang="sv-SE" sz="1400" baseline="0" dirty="0"/>
                        <a:t> påverkan</a:t>
                      </a:r>
                      <a:endParaRPr lang="sv-SE" sz="1400" dirty="0"/>
                    </a:p>
                  </a:txBody>
                  <a:tcPr marL="68579" marR="68579" marT="34349" marB="34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Sekundär påverkan</a:t>
                      </a:r>
                    </a:p>
                  </a:txBody>
                  <a:tcPr marL="68579" marR="68579" marT="34349" marB="34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Mätningar</a:t>
                      </a:r>
                    </a:p>
                  </a:txBody>
                  <a:tcPr marL="68579" marR="68579" marT="34349" marB="343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62" name="textruta 2"/>
          <p:cNvSpPr txBox="1">
            <a:spLocks noChangeArrowheads="1"/>
          </p:cNvSpPr>
          <p:nvPr/>
        </p:nvSpPr>
        <p:spPr bwMode="auto">
          <a:xfrm>
            <a:off x="1385889" y="944167"/>
            <a:ext cx="53459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350">
                <a:latin typeface="Calibri" panose="020F0502020204030204" pitchFamily="34" charset="0"/>
              </a:rPr>
              <a:t>Driverdiagram SwEPIQ; VRI på Neonatalverksamheten </a:t>
            </a:r>
          </a:p>
        </p:txBody>
      </p:sp>
      <p:sp>
        <p:nvSpPr>
          <p:cNvPr id="4" name="Rektangel 3"/>
          <p:cNvSpPr/>
          <p:nvPr/>
        </p:nvSpPr>
        <p:spPr>
          <a:xfrm>
            <a:off x="1893094" y="2839642"/>
            <a:ext cx="857250" cy="117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350" dirty="0">
                <a:solidFill>
                  <a:schemeClr val="tx1"/>
                </a:solidFill>
              </a:rPr>
              <a:t>Mål:</a:t>
            </a:r>
          </a:p>
          <a:p>
            <a:pPr algn="ctr">
              <a:defRPr/>
            </a:pPr>
            <a:r>
              <a:rPr lang="sv-SE" sz="1350" dirty="0">
                <a:solidFill>
                  <a:schemeClr val="tx1"/>
                </a:solidFill>
              </a:rPr>
              <a:t>minska VRI med 50 %</a:t>
            </a:r>
          </a:p>
          <a:p>
            <a:pPr algn="ctr">
              <a:defRPr/>
            </a:pPr>
            <a:r>
              <a:rPr lang="sv-SE" sz="1350" dirty="0">
                <a:solidFill>
                  <a:schemeClr val="tx1"/>
                </a:solidFill>
              </a:rPr>
              <a:t>på två år</a:t>
            </a:r>
          </a:p>
        </p:txBody>
      </p:sp>
      <p:sp>
        <p:nvSpPr>
          <p:cNvPr id="6" name="Flödesschema: Process 5"/>
          <p:cNvSpPr/>
          <p:nvPr/>
        </p:nvSpPr>
        <p:spPr>
          <a:xfrm>
            <a:off x="3018236" y="1872854"/>
            <a:ext cx="1339453" cy="323850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50" dirty="0">
                <a:solidFill>
                  <a:schemeClr val="tx1"/>
                </a:solidFill>
              </a:rPr>
              <a:t>Basala Hygienrutiner</a:t>
            </a:r>
          </a:p>
        </p:txBody>
      </p:sp>
      <p:sp>
        <p:nvSpPr>
          <p:cNvPr id="9" name="Flödesschema: Process 8"/>
          <p:cNvSpPr/>
          <p:nvPr/>
        </p:nvSpPr>
        <p:spPr>
          <a:xfrm>
            <a:off x="3006328" y="3000376"/>
            <a:ext cx="1404938" cy="589360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50" dirty="0">
                <a:solidFill>
                  <a:schemeClr val="tx1"/>
                </a:solidFill>
              </a:rPr>
              <a:t>Säker  infartshantering</a:t>
            </a:r>
          </a:p>
        </p:txBody>
      </p:sp>
      <p:sp>
        <p:nvSpPr>
          <p:cNvPr id="11" name="Flödesschema: Process 10"/>
          <p:cNvSpPr/>
          <p:nvPr/>
        </p:nvSpPr>
        <p:spPr>
          <a:xfrm>
            <a:off x="3107532" y="4400551"/>
            <a:ext cx="1140619" cy="2702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050" dirty="0">
                <a:solidFill>
                  <a:schemeClr val="tx1"/>
                </a:solidFill>
              </a:rPr>
              <a:t>Rätt diagnos</a:t>
            </a:r>
          </a:p>
        </p:txBody>
      </p:sp>
      <p:sp>
        <p:nvSpPr>
          <p:cNvPr id="13" name="Flödesschema: Process 12"/>
          <p:cNvSpPr/>
          <p:nvPr/>
        </p:nvSpPr>
        <p:spPr>
          <a:xfrm>
            <a:off x="4614864" y="1553767"/>
            <a:ext cx="1403747" cy="37742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 err="1">
                <a:solidFill>
                  <a:schemeClr val="tx1"/>
                </a:solidFill>
              </a:rPr>
              <a:t>Webb-utbilding</a:t>
            </a:r>
            <a:r>
              <a:rPr lang="sv-SE" sz="825" dirty="0">
                <a:solidFill>
                  <a:schemeClr val="tx1"/>
                </a:solidFill>
              </a:rPr>
              <a:t> i Hygien genomgången av alla medarbetare</a:t>
            </a:r>
          </a:p>
        </p:txBody>
      </p:sp>
      <p:sp>
        <p:nvSpPr>
          <p:cNvPr id="15" name="Flödesschema: Process 14"/>
          <p:cNvSpPr/>
          <p:nvPr/>
        </p:nvSpPr>
        <p:spPr>
          <a:xfrm>
            <a:off x="4625578" y="2035970"/>
            <a:ext cx="1404938" cy="2702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Följsamhet basala hygienrutiner </a:t>
            </a:r>
          </a:p>
        </p:txBody>
      </p:sp>
      <p:sp>
        <p:nvSpPr>
          <p:cNvPr id="17" name="Flödesschema: Process 16"/>
          <p:cNvSpPr/>
          <p:nvPr/>
        </p:nvSpPr>
        <p:spPr>
          <a:xfrm>
            <a:off x="6125766" y="2035970"/>
            <a:ext cx="1446609" cy="26908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Månatliga mätningar i </a:t>
            </a:r>
            <a:r>
              <a:rPr lang="sv-SE" sz="825" dirty="0" err="1">
                <a:solidFill>
                  <a:schemeClr val="tx1"/>
                </a:solidFill>
              </a:rPr>
              <a:t>rapportor</a:t>
            </a:r>
            <a:r>
              <a:rPr lang="sv-SE" sz="825" dirty="0">
                <a:solidFill>
                  <a:schemeClr val="tx1"/>
                </a:solidFill>
              </a:rPr>
              <a:t> (&gt;95%)</a:t>
            </a:r>
          </a:p>
        </p:txBody>
      </p:sp>
      <p:sp>
        <p:nvSpPr>
          <p:cNvPr id="18" name="Flödesschema: Process 17"/>
          <p:cNvSpPr/>
          <p:nvPr/>
        </p:nvSpPr>
        <p:spPr>
          <a:xfrm>
            <a:off x="6125766" y="1551386"/>
            <a:ext cx="1446609" cy="37742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Månad: varje  chef rapporterar andel  (&gt;95%) med genomgången kurs </a:t>
            </a:r>
          </a:p>
        </p:txBody>
      </p:sp>
      <p:sp>
        <p:nvSpPr>
          <p:cNvPr id="19" name="Flödesschema: Process 18"/>
          <p:cNvSpPr/>
          <p:nvPr/>
        </p:nvSpPr>
        <p:spPr>
          <a:xfrm>
            <a:off x="6246020" y="3861197"/>
            <a:ext cx="1403747" cy="2702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Antal </a:t>
            </a:r>
            <a:r>
              <a:rPr lang="sv-SE" sz="825" dirty="0" err="1">
                <a:solidFill>
                  <a:schemeClr val="tx1"/>
                </a:solidFill>
              </a:rPr>
              <a:t>VRI-fria</a:t>
            </a:r>
            <a:r>
              <a:rPr lang="sv-SE" sz="825" dirty="0">
                <a:solidFill>
                  <a:schemeClr val="tx1"/>
                </a:solidFill>
              </a:rPr>
              <a:t> dagar, förbättringstavla </a:t>
            </a:r>
          </a:p>
        </p:txBody>
      </p:sp>
      <p:sp>
        <p:nvSpPr>
          <p:cNvPr id="20" name="Flödesschema: Process 19"/>
          <p:cNvSpPr/>
          <p:nvPr/>
        </p:nvSpPr>
        <p:spPr>
          <a:xfrm>
            <a:off x="6125767" y="2839641"/>
            <a:ext cx="1458515" cy="43219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Månad: varje  chef rapporterar andel med genomgången utbildning (&gt; 95%) </a:t>
            </a:r>
          </a:p>
        </p:txBody>
      </p:sp>
      <p:sp>
        <p:nvSpPr>
          <p:cNvPr id="21" name="Flödesschema: Process 20"/>
          <p:cNvSpPr/>
          <p:nvPr/>
        </p:nvSpPr>
        <p:spPr>
          <a:xfrm>
            <a:off x="4950620" y="4508899"/>
            <a:ext cx="917972" cy="325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Rätt antibiotika</a:t>
            </a:r>
          </a:p>
        </p:txBody>
      </p:sp>
      <p:sp>
        <p:nvSpPr>
          <p:cNvPr id="22" name="Flödesschema: Process 21"/>
          <p:cNvSpPr/>
          <p:nvPr/>
        </p:nvSpPr>
        <p:spPr>
          <a:xfrm>
            <a:off x="4625580" y="3373042"/>
            <a:ext cx="1393031" cy="37742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Följsamhet till riktlinjer för indikation och hantering av infarter</a:t>
            </a:r>
          </a:p>
        </p:txBody>
      </p:sp>
      <p:sp>
        <p:nvSpPr>
          <p:cNvPr id="23" name="Flödesschema: Process 22"/>
          <p:cNvSpPr/>
          <p:nvPr/>
        </p:nvSpPr>
        <p:spPr>
          <a:xfrm>
            <a:off x="6462712" y="5156598"/>
            <a:ext cx="1187054" cy="37861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Rätt diagnossättning i SNQ med ansvarig ÖL. </a:t>
            </a:r>
          </a:p>
        </p:txBody>
      </p:sp>
      <p:sp>
        <p:nvSpPr>
          <p:cNvPr id="24" name="Flödesschema: Process 23"/>
          <p:cNvSpPr/>
          <p:nvPr/>
        </p:nvSpPr>
        <p:spPr>
          <a:xfrm>
            <a:off x="4895850" y="5049441"/>
            <a:ext cx="1134666" cy="3238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Följa SNQ diagnoslista vid VRI</a:t>
            </a:r>
          </a:p>
        </p:txBody>
      </p:sp>
      <p:sp>
        <p:nvSpPr>
          <p:cNvPr id="26" name="Flödesschema: Process 25"/>
          <p:cNvSpPr/>
          <p:nvPr/>
        </p:nvSpPr>
        <p:spPr>
          <a:xfrm>
            <a:off x="6293644" y="4238626"/>
            <a:ext cx="1410891" cy="37861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Antal VRI &lt; V32 och alla. checklista</a:t>
            </a:r>
          </a:p>
        </p:txBody>
      </p:sp>
      <p:sp>
        <p:nvSpPr>
          <p:cNvPr id="27" name="Flödesschema: Process 26"/>
          <p:cNvSpPr/>
          <p:nvPr/>
        </p:nvSpPr>
        <p:spPr>
          <a:xfrm>
            <a:off x="4625580" y="2944416"/>
            <a:ext cx="1393031" cy="3238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 </a:t>
            </a:r>
            <a:r>
              <a:rPr lang="sv-SE" sz="825" b="1" dirty="0" err="1">
                <a:solidFill>
                  <a:schemeClr val="tx1"/>
                </a:solidFill>
              </a:rPr>
              <a:t>Scrub</a:t>
            </a:r>
            <a:r>
              <a:rPr lang="sv-SE" sz="825" b="1" dirty="0">
                <a:solidFill>
                  <a:schemeClr val="tx1"/>
                </a:solidFill>
              </a:rPr>
              <a:t> the </a:t>
            </a:r>
            <a:r>
              <a:rPr lang="sv-SE" sz="825" b="1" dirty="0" err="1">
                <a:solidFill>
                  <a:schemeClr val="tx1"/>
                </a:solidFill>
              </a:rPr>
              <a:t>hub</a:t>
            </a:r>
            <a:r>
              <a:rPr lang="sv-SE" sz="825" dirty="0">
                <a:solidFill>
                  <a:schemeClr val="tx1"/>
                </a:solidFill>
              </a:rPr>
              <a:t>: utbildning, implementering o validering</a:t>
            </a:r>
          </a:p>
        </p:txBody>
      </p:sp>
      <p:sp>
        <p:nvSpPr>
          <p:cNvPr id="28" name="Flödesschema: Process 27"/>
          <p:cNvSpPr/>
          <p:nvPr/>
        </p:nvSpPr>
        <p:spPr>
          <a:xfrm>
            <a:off x="4950620" y="4023122"/>
            <a:ext cx="917972" cy="32385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 err="1">
                <a:solidFill>
                  <a:schemeClr val="tx1"/>
                </a:solidFill>
              </a:rPr>
              <a:t>VRI-registrering</a:t>
            </a:r>
            <a:endParaRPr lang="sv-SE" sz="825" dirty="0">
              <a:solidFill>
                <a:schemeClr val="tx1"/>
              </a:solidFill>
            </a:endParaRPr>
          </a:p>
        </p:txBody>
      </p:sp>
      <p:cxnSp>
        <p:nvCxnSpPr>
          <p:cNvPr id="31" name="Rak 30"/>
          <p:cNvCxnSpPr>
            <a:stCxn id="6" idx="3"/>
            <a:endCxn id="15" idx="1"/>
          </p:cNvCxnSpPr>
          <p:nvPr/>
        </p:nvCxnSpPr>
        <p:spPr>
          <a:xfrm>
            <a:off x="4357688" y="2034780"/>
            <a:ext cx="267891" cy="135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>
            <a:stCxn id="6" idx="3"/>
            <a:endCxn id="13" idx="1"/>
          </p:cNvCxnSpPr>
          <p:nvPr/>
        </p:nvCxnSpPr>
        <p:spPr>
          <a:xfrm flipV="1">
            <a:off x="4357688" y="1741886"/>
            <a:ext cx="257175" cy="292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>
            <a:stCxn id="13" idx="3"/>
            <a:endCxn id="18" idx="1"/>
          </p:cNvCxnSpPr>
          <p:nvPr/>
        </p:nvCxnSpPr>
        <p:spPr>
          <a:xfrm flipV="1">
            <a:off x="6018611" y="1739505"/>
            <a:ext cx="107156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>
            <a:stCxn id="15" idx="3"/>
            <a:endCxn id="17" idx="1"/>
          </p:cNvCxnSpPr>
          <p:nvPr/>
        </p:nvCxnSpPr>
        <p:spPr>
          <a:xfrm flipV="1">
            <a:off x="6030516" y="2170510"/>
            <a:ext cx="95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>
            <a:stCxn id="9" idx="3"/>
            <a:endCxn id="27" idx="1"/>
          </p:cNvCxnSpPr>
          <p:nvPr/>
        </p:nvCxnSpPr>
        <p:spPr>
          <a:xfrm flipV="1">
            <a:off x="4411266" y="3106342"/>
            <a:ext cx="214313" cy="188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68"/>
          <p:cNvCxnSpPr>
            <a:stCxn id="9" idx="3"/>
            <a:endCxn id="22" idx="1"/>
          </p:cNvCxnSpPr>
          <p:nvPr/>
        </p:nvCxnSpPr>
        <p:spPr>
          <a:xfrm>
            <a:off x="4411266" y="3294461"/>
            <a:ext cx="214313" cy="267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>
            <a:stCxn id="27" idx="3"/>
            <a:endCxn id="20" idx="1"/>
          </p:cNvCxnSpPr>
          <p:nvPr/>
        </p:nvCxnSpPr>
        <p:spPr>
          <a:xfrm flipV="1">
            <a:off x="6018611" y="3055145"/>
            <a:ext cx="107156" cy="51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>
            <a:stCxn id="22" idx="3"/>
            <a:endCxn id="93" idx="1"/>
          </p:cNvCxnSpPr>
          <p:nvPr/>
        </p:nvCxnSpPr>
        <p:spPr>
          <a:xfrm>
            <a:off x="6018611" y="3562351"/>
            <a:ext cx="107156" cy="2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80"/>
          <p:cNvCxnSpPr>
            <a:stCxn id="28" idx="3"/>
            <a:endCxn id="26" idx="1"/>
          </p:cNvCxnSpPr>
          <p:nvPr/>
        </p:nvCxnSpPr>
        <p:spPr>
          <a:xfrm>
            <a:off x="5868592" y="4185047"/>
            <a:ext cx="425053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84"/>
          <p:cNvCxnSpPr>
            <a:stCxn id="28" idx="3"/>
            <a:endCxn id="19" idx="1"/>
          </p:cNvCxnSpPr>
          <p:nvPr/>
        </p:nvCxnSpPr>
        <p:spPr>
          <a:xfrm flipV="1">
            <a:off x="5868592" y="3995739"/>
            <a:ext cx="377428" cy="189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87"/>
          <p:cNvCxnSpPr>
            <a:stCxn id="28" idx="3"/>
            <a:endCxn id="26" idx="1"/>
          </p:cNvCxnSpPr>
          <p:nvPr/>
        </p:nvCxnSpPr>
        <p:spPr>
          <a:xfrm>
            <a:off x="5868592" y="4185047"/>
            <a:ext cx="425053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90"/>
          <p:cNvCxnSpPr>
            <a:stCxn id="21" idx="3"/>
            <a:endCxn id="23" idx="1"/>
          </p:cNvCxnSpPr>
          <p:nvPr/>
        </p:nvCxnSpPr>
        <p:spPr>
          <a:xfrm>
            <a:off x="5868591" y="4670822"/>
            <a:ext cx="594122" cy="675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93"/>
          <p:cNvCxnSpPr>
            <a:stCxn id="24" idx="3"/>
            <a:endCxn id="23" idx="1"/>
          </p:cNvCxnSpPr>
          <p:nvPr/>
        </p:nvCxnSpPr>
        <p:spPr>
          <a:xfrm>
            <a:off x="6030516" y="5211367"/>
            <a:ext cx="432197" cy="1345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k 96"/>
          <p:cNvCxnSpPr>
            <a:stCxn id="11" idx="3"/>
            <a:endCxn id="28" idx="1"/>
          </p:cNvCxnSpPr>
          <p:nvPr/>
        </p:nvCxnSpPr>
        <p:spPr>
          <a:xfrm flipV="1">
            <a:off x="4248151" y="4185047"/>
            <a:ext cx="702469" cy="351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99"/>
          <p:cNvCxnSpPr>
            <a:stCxn id="11" idx="3"/>
            <a:endCxn id="21" idx="1"/>
          </p:cNvCxnSpPr>
          <p:nvPr/>
        </p:nvCxnSpPr>
        <p:spPr>
          <a:xfrm>
            <a:off x="4248151" y="4536281"/>
            <a:ext cx="702469" cy="134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k 102"/>
          <p:cNvCxnSpPr/>
          <p:nvPr/>
        </p:nvCxnSpPr>
        <p:spPr>
          <a:xfrm>
            <a:off x="4193381" y="4670824"/>
            <a:ext cx="648891" cy="648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latshållare för sidfot 70"/>
          <p:cNvSpPr>
            <a:spLocks noGrp="1"/>
          </p:cNvSpPr>
          <p:nvPr>
            <p:ph type="ftr" sz="quarter" idx="11"/>
          </p:nvPr>
        </p:nvSpPr>
        <p:spPr>
          <a:xfrm>
            <a:off x="6132911" y="5697142"/>
            <a:ext cx="1787128" cy="201215"/>
          </a:xfrm>
        </p:spPr>
        <p:txBody>
          <a:bodyPr/>
          <a:lstStyle/>
          <a:p>
            <a:pPr>
              <a:defRPr/>
            </a:pPr>
            <a:r>
              <a:rPr lang="sv-SE" dirty="0"/>
              <a:t>20150119 Kristina Jonsson</a:t>
            </a:r>
          </a:p>
        </p:txBody>
      </p:sp>
      <p:sp>
        <p:nvSpPr>
          <p:cNvPr id="86" name="Flödesschema: Process 85"/>
          <p:cNvSpPr/>
          <p:nvPr/>
        </p:nvSpPr>
        <p:spPr>
          <a:xfrm>
            <a:off x="6407945" y="4670823"/>
            <a:ext cx="1350169" cy="37861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Registrera och analysera VRI- avvikelser i händelsevis</a:t>
            </a:r>
          </a:p>
        </p:txBody>
      </p:sp>
      <p:cxnSp>
        <p:nvCxnSpPr>
          <p:cNvPr id="95" name="Rak 94"/>
          <p:cNvCxnSpPr>
            <a:endCxn id="86" idx="1"/>
          </p:cNvCxnSpPr>
          <p:nvPr/>
        </p:nvCxnSpPr>
        <p:spPr>
          <a:xfrm>
            <a:off x="5868592" y="4293394"/>
            <a:ext cx="539353" cy="566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ödesschema: Process 53"/>
          <p:cNvSpPr/>
          <p:nvPr/>
        </p:nvSpPr>
        <p:spPr>
          <a:xfrm>
            <a:off x="4625578" y="2408635"/>
            <a:ext cx="1403747" cy="2702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Följsamhet basala klädrutiner</a:t>
            </a:r>
          </a:p>
        </p:txBody>
      </p:sp>
      <p:sp>
        <p:nvSpPr>
          <p:cNvPr id="63" name="Flödesschema: Process 62"/>
          <p:cNvSpPr/>
          <p:nvPr/>
        </p:nvSpPr>
        <p:spPr>
          <a:xfrm>
            <a:off x="6125766" y="2409826"/>
            <a:ext cx="1446609" cy="26908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Månatliga mätningar i </a:t>
            </a:r>
            <a:r>
              <a:rPr lang="sv-SE" sz="825" dirty="0" err="1">
                <a:solidFill>
                  <a:schemeClr val="tx1"/>
                </a:solidFill>
              </a:rPr>
              <a:t>rapportor</a:t>
            </a:r>
            <a:r>
              <a:rPr lang="sv-SE" sz="825" dirty="0">
                <a:solidFill>
                  <a:schemeClr val="tx1"/>
                </a:solidFill>
              </a:rPr>
              <a:t> (&gt;95%)</a:t>
            </a:r>
          </a:p>
        </p:txBody>
      </p:sp>
      <p:cxnSp>
        <p:nvCxnSpPr>
          <p:cNvPr id="64" name="Rak 63"/>
          <p:cNvCxnSpPr>
            <a:stCxn id="6" idx="3"/>
            <a:endCxn id="54" idx="1"/>
          </p:cNvCxnSpPr>
          <p:nvPr/>
        </p:nvCxnSpPr>
        <p:spPr>
          <a:xfrm>
            <a:off x="4357688" y="2034778"/>
            <a:ext cx="267891" cy="508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66"/>
          <p:cNvCxnSpPr>
            <a:stCxn id="54" idx="3"/>
            <a:endCxn id="63" idx="1"/>
          </p:cNvCxnSpPr>
          <p:nvPr/>
        </p:nvCxnSpPr>
        <p:spPr>
          <a:xfrm>
            <a:off x="6029325" y="2543175"/>
            <a:ext cx="964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>
            <a:stCxn id="4" idx="3"/>
            <a:endCxn id="6" idx="1"/>
          </p:cNvCxnSpPr>
          <p:nvPr/>
        </p:nvCxnSpPr>
        <p:spPr>
          <a:xfrm flipV="1">
            <a:off x="2750344" y="2034778"/>
            <a:ext cx="267891" cy="1394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lödesschema: Process 92"/>
          <p:cNvSpPr/>
          <p:nvPr/>
        </p:nvSpPr>
        <p:spPr>
          <a:xfrm>
            <a:off x="6125766" y="3371851"/>
            <a:ext cx="1565672" cy="43219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25" dirty="0">
                <a:solidFill>
                  <a:schemeClr val="tx1"/>
                </a:solidFill>
              </a:rPr>
              <a:t>Månad: Kollegial checklista vid hantering av infart. Andel </a:t>
            </a:r>
            <a:r>
              <a:rPr lang="sv-SE" sz="825" dirty="0" err="1">
                <a:solidFill>
                  <a:schemeClr val="tx1"/>
                </a:solidFill>
              </a:rPr>
              <a:t>felfria/ssk</a:t>
            </a:r>
            <a:r>
              <a:rPr lang="sv-SE" sz="825" dirty="0">
                <a:solidFill>
                  <a:schemeClr val="tx1"/>
                </a:solidFill>
              </a:rPr>
              <a:t> (&gt;95%)</a:t>
            </a:r>
          </a:p>
        </p:txBody>
      </p:sp>
      <p:cxnSp>
        <p:nvCxnSpPr>
          <p:cNvPr id="105" name="Rak 104"/>
          <p:cNvCxnSpPr>
            <a:stCxn id="4" idx="3"/>
            <a:endCxn id="9" idx="1"/>
          </p:cNvCxnSpPr>
          <p:nvPr/>
        </p:nvCxnSpPr>
        <p:spPr>
          <a:xfrm flipV="1">
            <a:off x="2750345" y="3295650"/>
            <a:ext cx="255985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ödesschema: Process 60"/>
          <p:cNvSpPr/>
          <p:nvPr/>
        </p:nvSpPr>
        <p:spPr>
          <a:xfrm rot="16200000">
            <a:off x="-571500" y="3482579"/>
            <a:ext cx="4286250" cy="428625"/>
          </a:xfrm>
          <a:prstGeom prst="flowChartProcess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350" dirty="0">
                <a:latin typeface="Arial Black" pitchFamily="34" charset="0"/>
              </a:rPr>
              <a:t>SMART – Specifik, Mätbar, Accepterade, Realistiska, Tidsatta</a:t>
            </a:r>
          </a:p>
        </p:txBody>
      </p:sp>
      <p:cxnSp>
        <p:nvCxnSpPr>
          <p:cNvPr id="48" name="Rak 47"/>
          <p:cNvCxnSpPr>
            <a:stCxn id="4" idx="3"/>
            <a:endCxn id="11" idx="1"/>
          </p:cNvCxnSpPr>
          <p:nvPr/>
        </p:nvCxnSpPr>
        <p:spPr>
          <a:xfrm>
            <a:off x="2750344" y="3429001"/>
            <a:ext cx="357188" cy="1107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92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vi bli bättre?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Identifiera en diagnos -&gt;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reda på definitionen av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Definiera ”best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fram process och utfallsmått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Kontrollera följsamhet</a:t>
            </a:r>
          </a:p>
          <a:p>
            <a:pPr marL="0" indent="0">
              <a:buNone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054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vi bli bättre?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Identifiera en diagnos -&gt;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reda på definitionen av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Definiera ”best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fram process och utfallsmått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Kontrollera följsamhet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Identifiera förbättringsområden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8027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8341614" cy="132556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vi bli bättre?</a:t>
            </a:r>
            <a:br>
              <a:rPr lang="sv-S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Identifiera en diagnos -&gt;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reda på definitionen av sepsis (VRI)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Definiera ”best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 fram process och utfallsmått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Kontrollera följsamhet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Identifiera förbättringsområden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Genomför och följ upp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21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Neonatalregistret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30613"/>
            <a:ext cx="6858000" cy="1655762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Innehåll, möjligheter och begränsningar</a:t>
            </a:r>
          </a:p>
        </p:txBody>
      </p:sp>
      <p:pic>
        <p:nvPicPr>
          <p:cNvPr id="4" name="Picture 2" descr="https://drive.google.com/uc?id=0B13a6MkYX8CdTGxoQlNCd25TNDg&amp;export=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" y="40433"/>
            <a:ext cx="2892871" cy="1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9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Neonatalregistret – ett patientregister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Vårt uppdrag</a:t>
            </a:r>
          </a:p>
          <a:p>
            <a:pPr marL="342900" lvl="1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att förse beslutsfattare, profession och allmänhet med data och 	underlag som stimulerar till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förbättringar för patienter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till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forskning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	och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sjukvårdsutveckling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Omfattning</a:t>
            </a:r>
          </a:p>
          <a:p>
            <a:pPr marL="342900" lvl="1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alla nyfödda barn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som vårdats på neonatalavdelning</a:t>
            </a:r>
          </a:p>
          <a:p>
            <a:pPr marL="342900" lvl="1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(men exkluderar barn som i nyföddhetsperioden vårdats på </a:t>
            </a:r>
          </a:p>
          <a:p>
            <a:pPr marL="342900" lvl="1" indent="0">
              <a:buNone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BB, barnmedicinsk eller barnkirurgisk avdelning eller BIVA)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Ett sidoregister</a:t>
            </a:r>
          </a:p>
          <a:p>
            <a:pPr marL="342900" lvl="1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Diagnosbaserat: SWEDROP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8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-249734"/>
            <a:ext cx="7411764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Regionkarta &amp; deltagande kliniker</a:t>
            </a:r>
          </a:p>
        </p:txBody>
      </p:sp>
      <p:sp>
        <p:nvSpPr>
          <p:cNvPr id="8" name="Ellips 7"/>
          <p:cNvSpPr/>
          <p:nvPr/>
        </p:nvSpPr>
        <p:spPr>
          <a:xfrm>
            <a:off x="6669268" y="5968682"/>
            <a:ext cx="178099" cy="176937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5" name="Bildobjekt 4"/>
          <p:cNvPicPr/>
          <p:nvPr/>
        </p:nvPicPr>
        <p:blipFill rotWithShape="1">
          <a:blip r:embed="rId2"/>
          <a:srcRect t="9013"/>
          <a:stretch/>
        </p:blipFill>
        <p:spPr>
          <a:xfrm>
            <a:off x="993228" y="646388"/>
            <a:ext cx="8087707" cy="62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5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" y="266700"/>
            <a:ext cx="9171187" cy="65913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638550" y="-66675"/>
            <a:ext cx="13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www.snq.se</a:t>
            </a:r>
          </a:p>
        </p:txBody>
      </p:sp>
    </p:spTree>
    <p:extLst>
      <p:ext uri="{BB962C8B-B14F-4D97-AF65-F5344CB8AC3E}">
        <p14:creationId xmlns:p14="http://schemas.microsoft.com/office/powerpoint/2010/main" val="123001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databasen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IT-leverantör: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MedSciNet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Daglig web-baserad rapportering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– de flesta kliniker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Online-support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info@snq.se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dataservice@snq.se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Variabelinnehåll</a:t>
            </a:r>
          </a:p>
          <a:p>
            <a:pPr lvl="1">
              <a:buFontTx/>
              <a:buChar char="-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200 process- och utfallsmått för neonatalvård, transporter, riskbarnsuppföljning vid 2 och 5½ års ålder</a:t>
            </a:r>
          </a:p>
          <a:p>
            <a:pPr lvl="1">
              <a:buFontTx/>
              <a:buChar char="-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nationella patientenkäten för barn och föräldrar - implementering pågår.</a:t>
            </a:r>
          </a:p>
          <a:p>
            <a:pPr lvl="1">
              <a:buFontTx/>
              <a:buChar char="-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omvårdnad (smärta, hudskador/trycksår, nutrition/amning – totalt ett 10-tal variabler)  </a:t>
            </a:r>
          </a:p>
        </p:txBody>
      </p:sp>
    </p:spTree>
    <p:extLst>
      <p:ext uri="{BB962C8B-B14F-4D97-AF65-F5344CB8AC3E}">
        <p14:creationId xmlns:p14="http://schemas.microsoft.com/office/powerpoint/2010/main" val="190329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660401"/>
            <a:ext cx="7886700" cy="132556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får man ut statistik?</a:t>
            </a:r>
            <a:br>
              <a:rPr lang="sv-S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28650" y="1825625"/>
            <a:ext cx="8096250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Logga in från hemsidan och gör egna urval av variabler.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Använd registrets </a:t>
            </a:r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datalager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Här hittar du uppgifter om kvalitetsindikatorer (behandlings- och utfallsmått) per tertial.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 </a:t>
            </a:r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årsrapporten 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sammanställs många av registeruppgifterna.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Önskar du hjälp med datauttag - kontakta </a:t>
            </a:r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dataservice@snq.se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Statistik från neonatalregistret </a:t>
            </a:r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publicerade i rapporter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 från myndigheter och organisationer.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9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936</Words>
  <Application>Microsoft Office PowerPoint</Application>
  <PresentationFormat>Bildspel på skärmen (4:3)</PresentationFormat>
  <Paragraphs>359</Paragraphs>
  <Slides>37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Segoe UI Semilight</vt:lpstr>
      <vt:lpstr>Wingdings</vt:lpstr>
      <vt:lpstr>Office-tema</vt:lpstr>
      <vt:lpstr>Varmt välkomna!</vt:lpstr>
      <vt:lpstr>PowerPoint-presentation</vt:lpstr>
      <vt:lpstr>PowerPoint-presentation</vt:lpstr>
      <vt:lpstr>Neonatalregistret</vt:lpstr>
      <vt:lpstr>Neonatalregistret – ett patientregister</vt:lpstr>
      <vt:lpstr>Regionkarta &amp; deltagande kliniker</vt:lpstr>
      <vt:lpstr>PowerPoint-presentation</vt:lpstr>
      <vt:lpstr>Om databasen</vt:lpstr>
      <vt:lpstr>Hur får man ut statistik? </vt:lpstr>
      <vt:lpstr>Samverkan </vt:lpstr>
      <vt:lpstr>Kommunikations- insatser </vt:lpstr>
      <vt:lpstr>Forskning </vt:lpstr>
      <vt:lpstr>Kvalitetsindikatorer </vt:lpstr>
      <vt:lpstr>Processmått </vt:lpstr>
      <vt:lpstr>Barometer </vt:lpstr>
      <vt:lpstr>Utfallsmått </vt:lpstr>
      <vt:lpstr>Utfallsmått </vt:lpstr>
      <vt:lpstr>Effekter på vården </vt:lpstr>
      <vt:lpstr>PowerPoint-presentation</vt:lpstr>
      <vt:lpstr>PowerPoint-presentation</vt:lpstr>
      <vt:lpstr>Utmaningar </vt:lpstr>
      <vt:lpstr>Rollfördelning </vt:lpstr>
      <vt:lpstr>PowerPoint-presentation</vt:lpstr>
      <vt:lpstr>Förbättringsarbete</vt:lpstr>
      <vt:lpstr>PowerPoint-presentation</vt:lpstr>
      <vt:lpstr>Aktuella och tillgängliga data, kända av alla </vt:lpstr>
      <vt:lpstr>PowerPoint-presentation</vt:lpstr>
      <vt:lpstr>Aktuella och tillgängliga data, kända av alla </vt:lpstr>
      <vt:lpstr>Processmått online (www.snq.se) </vt:lpstr>
      <vt:lpstr>Hur kan vi bli bättre? </vt:lpstr>
      <vt:lpstr>PowerPoint-presentation</vt:lpstr>
      <vt:lpstr>Hur kan vi bli bättre? </vt:lpstr>
      <vt:lpstr>Hur kan vi bli bättre? </vt:lpstr>
      <vt:lpstr>PowerPoint-presentation</vt:lpstr>
      <vt:lpstr>Hur kan vi bli bättre? </vt:lpstr>
      <vt:lpstr>Hur kan vi bli bättre? </vt:lpstr>
      <vt:lpstr>Hur kan vi bli bättre? </vt:lpstr>
    </vt:vector>
  </TitlesOfParts>
  <Company>Karolinska 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Neonatalregistret</dc:title>
  <dc:creator>Mikael Norman</dc:creator>
  <cp:lastModifiedBy>Mikael Norman</cp:lastModifiedBy>
  <cp:revision>35</cp:revision>
  <dcterms:created xsi:type="dcterms:W3CDTF">2019-08-16T09:25:49Z</dcterms:created>
  <dcterms:modified xsi:type="dcterms:W3CDTF">2019-10-24T08:53:13Z</dcterms:modified>
</cp:coreProperties>
</file>